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98" r:id="rId3"/>
    <p:sldId id="299" r:id="rId4"/>
    <p:sldId id="310" r:id="rId5"/>
    <p:sldId id="300" r:id="rId6"/>
    <p:sldId id="301" r:id="rId7"/>
    <p:sldId id="302" r:id="rId8"/>
    <p:sldId id="303" r:id="rId9"/>
    <p:sldId id="304" r:id="rId10"/>
    <p:sldId id="305" r:id="rId11"/>
    <p:sldId id="306" r:id="rId12"/>
    <p:sldId id="307" r:id="rId13"/>
    <p:sldId id="308" r:id="rId14"/>
    <p:sldId id="309" r:id="rId15"/>
    <p:sldId id="312" r:id="rId16"/>
    <p:sldId id="313" r:id="rId17"/>
    <p:sldId id="314" r:id="rId18"/>
    <p:sldId id="315" r:id="rId19"/>
    <p:sldId id="316" r:id="rId2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tih Ilig" initials="FI" lastIdx="1" clrIdx="0">
    <p:extLst>
      <p:ext uri="{19B8F6BF-5375-455C-9EA6-DF929625EA0E}">
        <p15:presenceInfo xmlns:p15="http://schemas.microsoft.com/office/powerpoint/2012/main" userId="496d650fd4260e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58" autoAdjust="0"/>
    <p:restoredTop sz="94343" autoAdjust="0"/>
  </p:normalViewPr>
  <p:slideViewPr>
    <p:cSldViewPr snapToGrid="0">
      <p:cViewPr>
        <p:scale>
          <a:sx n="100" d="100"/>
          <a:sy n="100" d="100"/>
        </p:scale>
        <p:origin x="1488"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9169-6F43-4ED6-8640-7FEDE68C5C2A}" type="datetimeFigureOut">
              <a:rPr lang="tr-TR" smtClean="0"/>
              <a:t>23.11.2021</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B4493F-00C4-4827-BC12-BF3C09C8CC5D}" type="slidenum">
              <a:rPr lang="tr-TR" smtClean="0"/>
              <a:t>‹#›</a:t>
            </a:fld>
            <a:endParaRPr lang="tr-TR"/>
          </a:p>
        </p:txBody>
      </p:sp>
    </p:spTree>
    <p:extLst>
      <p:ext uri="{BB962C8B-B14F-4D97-AF65-F5344CB8AC3E}">
        <p14:creationId xmlns:p14="http://schemas.microsoft.com/office/powerpoint/2010/main" val="3751795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C2B4493F-00C4-4827-BC12-BF3C09C8CC5D}" type="slidenum">
              <a:rPr lang="tr-TR" smtClean="0"/>
              <a:t>1</a:t>
            </a:fld>
            <a:endParaRPr lang="tr-TR"/>
          </a:p>
        </p:txBody>
      </p:sp>
    </p:spTree>
    <p:extLst>
      <p:ext uri="{BB962C8B-B14F-4D97-AF65-F5344CB8AC3E}">
        <p14:creationId xmlns:p14="http://schemas.microsoft.com/office/powerpoint/2010/main" val="2041451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23.11.2021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807755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23.11.2021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60544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23.11.2021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179256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23.11.2021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99796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58EC81DA-0F31-4EF5-8FA1-010BA321E2EC}" type="datetimeFigureOut">
              <a:rPr lang="tr-TR" smtClean="0"/>
              <a:t>23.11.2021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185846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58EC81DA-0F31-4EF5-8FA1-010BA321E2EC}" type="datetimeFigureOut">
              <a:rPr lang="tr-TR" smtClean="0"/>
              <a:t>23.11.2021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062750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58EC81DA-0F31-4EF5-8FA1-010BA321E2EC}" type="datetimeFigureOut">
              <a:rPr lang="tr-TR" smtClean="0"/>
              <a:t>23.11.2021</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4275922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58EC81DA-0F31-4EF5-8FA1-010BA321E2EC}" type="datetimeFigureOut">
              <a:rPr lang="tr-TR" smtClean="0"/>
              <a:t>23.11.2021</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5989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58EC81DA-0F31-4EF5-8FA1-010BA321E2EC}" type="datetimeFigureOut">
              <a:rPr lang="tr-TR" smtClean="0"/>
              <a:t>23.11.2021</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519254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58EC81DA-0F31-4EF5-8FA1-010BA321E2EC}" type="datetimeFigureOut">
              <a:rPr lang="tr-TR" smtClean="0"/>
              <a:t>23.11.2021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3762269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58EC81DA-0F31-4EF5-8FA1-010BA321E2EC}" type="datetimeFigureOut">
              <a:rPr lang="tr-TR" smtClean="0"/>
              <a:t>23.11.2021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67717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EC81DA-0F31-4EF5-8FA1-010BA321E2EC}" type="datetimeFigureOut">
              <a:rPr lang="tr-TR" smtClean="0"/>
              <a:t>23.11.2021</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BD18B5-CC1C-4E70-AB52-90BD4E80584A}" type="slidenum">
              <a:rPr lang="tr-TR" smtClean="0"/>
              <a:t>‹#›</a:t>
            </a:fld>
            <a:endParaRPr lang="tr-TR"/>
          </a:p>
        </p:txBody>
      </p:sp>
    </p:spTree>
    <p:extLst>
      <p:ext uri="{BB962C8B-B14F-4D97-AF65-F5344CB8AC3E}">
        <p14:creationId xmlns:p14="http://schemas.microsoft.com/office/powerpoint/2010/main" val="225408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
        <p:nvSpPr>
          <p:cNvPr id="5" name="Metin kutusu 4"/>
          <p:cNvSpPr txBox="1"/>
          <p:nvPr/>
        </p:nvSpPr>
        <p:spPr>
          <a:xfrm>
            <a:off x="4714176" y="5819169"/>
            <a:ext cx="2566728" cy="707886"/>
          </a:xfrm>
          <a:prstGeom prst="rect">
            <a:avLst/>
          </a:prstGeom>
          <a:noFill/>
        </p:spPr>
        <p:txBody>
          <a:bodyPr wrap="none" rtlCol="0">
            <a:spAutoFit/>
          </a:bodyPr>
          <a:lstStyle/>
          <a:p>
            <a:r>
              <a:rPr lang="tr-TR" sz="4000" b="1" smtClean="0">
                <a:latin typeface="Informal Roman" panose="030604020304060B0204" pitchFamily="66" charset="0"/>
              </a:rPr>
              <a:t>FATİH İLİĞ</a:t>
            </a:r>
            <a:endParaRPr lang="tr-TR" sz="4000" b="1">
              <a:latin typeface="Informal Roman" panose="030604020304060B0204" pitchFamily="66" charset="0"/>
            </a:endParaRPr>
          </a:p>
        </p:txBody>
      </p:sp>
    </p:spTree>
    <p:extLst>
      <p:ext uri="{BB962C8B-B14F-4D97-AF65-F5344CB8AC3E}">
        <p14:creationId xmlns:p14="http://schemas.microsoft.com/office/powerpoint/2010/main" val="26962887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p:nvPr/>
        </p:nvPicPr>
        <p:blipFill>
          <a:blip r:embed="rId2"/>
          <a:stretch>
            <a:fillRect/>
          </a:stretch>
        </p:blipFill>
        <p:spPr>
          <a:xfrm>
            <a:off x="1925782" y="1330034"/>
            <a:ext cx="8007928" cy="2585262"/>
          </a:xfrm>
          <a:prstGeom prst="rect">
            <a:avLst/>
          </a:prstGeom>
        </p:spPr>
      </p:pic>
    </p:spTree>
    <p:extLst>
      <p:ext uri="{BB962C8B-B14F-4D97-AF65-F5344CB8AC3E}">
        <p14:creationId xmlns:p14="http://schemas.microsoft.com/office/powerpoint/2010/main" val="23784443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387926" y="232779"/>
            <a:ext cx="11499273" cy="1840376"/>
          </a:xfrm>
          <a:prstGeom prst="rect">
            <a:avLst/>
          </a:prstGeom>
        </p:spPr>
        <p:txBody>
          <a:bodyPr wrap="square">
            <a:spAutoFit/>
          </a:bodyPr>
          <a:lstStyle/>
          <a:p>
            <a:pPr>
              <a:lnSpc>
                <a:spcPct val="107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Başka bir kütüphane kullanılması durumunda Direct (Entity) instantiation</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Bir önceki örnekte work library kullanılmıştı. Ancak package’da olduğu gibi, bir proje work library altında olmayabilir. Bu durumda, başka bir kütüphaneden proje dosyası çekilip instantiate edileceği zaman aşağıdaki yöntem uygulanır.</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Proje dizininin aşağıdaki gibi olduğunu düşünelim.(import dizini altındayız) Ana proje sources_1/new altındadır. </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Resim 4"/>
          <p:cNvPicPr/>
          <p:nvPr/>
        </p:nvPicPr>
        <p:blipFill>
          <a:blip r:embed="rId2"/>
          <a:stretch>
            <a:fillRect/>
          </a:stretch>
        </p:blipFill>
        <p:spPr>
          <a:xfrm>
            <a:off x="561802" y="2153602"/>
            <a:ext cx="3886200" cy="904875"/>
          </a:xfrm>
          <a:prstGeom prst="rect">
            <a:avLst/>
          </a:prstGeom>
        </p:spPr>
      </p:pic>
      <p:sp>
        <p:nvSpPr>
          <p:cNvPr id="6" name="Dikdörtgen 5"/>
          <p:cNvSpPr/>
          <p:nvPr/>
        </p:nvSpPr>
        <p:spPr>
          <a:xfrm>
            <a:off x="387926" y="3138924"/>
            <a:ext cx="10169238" cy="507831"/>
          </a:xfrm>
          <a:prstGeom prst="rect">
            <a:avLst/>
          </a:prstGeom>
        </p:spPr>
        <p:txBody>
          <a:bodyPr wrap="squar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module1.vhd dosyası projeye eklendikten sonra, vivado üzerinde Library’e gidilir. </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Resim 6"/>
          <p:cNvPicPr/>
          <p:nvPr/>
        </p:nvPicPr>
        <p:blipFill>
          <a:blip r:embed="rId3"/>
          <a:stretch>
            <a:fillRect/>
          </a:stretch>
        </p:blipFill>
        <p:spPr>
          <a:xfrm>
            <a:off x="797675" y="3646755"/>
            <a:ext cx="2400300" cy="285750"/>
          </a:xfrm>
          <a:prstGeom prst="rect">
            <a:avLst/>
          </a:prstGeom>
        </p:spPr>
      </p:pic>
      <p:sp>
        <p:nvSpPr>
          <p:cNvPr id="8" name="Dikdörtgen 7"/>
          <p:cNvSpPr/>
          <p:nvPr/>
        </p:nvSpPr>
        <p:spPr>
          <a:xfrm>
            <a:off x="387926" y="4154586"/>
            <a:ext cx="10468496" cy="507831"/>
          </a:xfrm>
          <a:prstGeom prst="rect">
            <a:avLst/>
          </a:prstGeom>
        </p:spPr>
        <p:txBody>
          <a:bodyPr wrap="squar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Module1.vhd sağ tıklanıp set library ile intModule dizini eklenir.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Resim 8"/>
          <p:cNvPicPr/>
          <p:nvPr/>
        </p:nvPicPr>
        <p:blipFill>
          <a:blip r:embed="rId4"/>
          <a:stretch>
            <a:fillRect/>
          </a:stretch>
        </p:blipFill>
        <p:spPr>
          <a:xfrm>
            <a:off x="797675" y="4662417"/>
            <a:ext cx="1638300" cy="323850"/>
          </a:xfrm>
          <a:prstGeom prst="rect">
            <a:avLst/>
          </a:prstGeom>
        </p:spPr>
      </p:pic>
    </p:spTree>
    <p:extLst>
      <p:ext uri="{BB962C8B-B14F-4D97-AF65-F5344CB8AC3E}">
        <p14:creationId xmlns:p14="http://schemas.microsoft.com/office/powerpoint/2010/main" val="38628072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392685" y="199129"/>
            <a:ext cx="5205336" cy="507831"/>
          </a:xfrm>
          <a:prstGeom prst="rect">
            <a:avLst/>
          </a:prstGeom>
        </p:spPr>
        <p:txBody>
          <a:bodyPr wrap="non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İşlem bittikten sonra hiyerarşi aşağıdaki gibi olacaktır.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Resim 4"/>
          <p:cNvPicPr/>
          <p:nvPr/>
        </p:nvPicPr>
        <p:blipFill>
          <a:blip r:embed="rId2"/>
          <a:stretch>
            <a:fillRect/>
          </a:stretch>
        </p:blipFill>
        <p:spPr>
          <a:xfrm>
            <a:off x="1261803" y="706960"/>
            <a:ext cx="1733550" cy="1085850"/>
          </a:xfrm>
          <a:prstGeom prst="rect">
            <a:avLst/>
          </a:prstGeom>
        </p:spPr>
      </p:pic>
      <p:sp>
        <p:nvSpPr>
          <p:cNvPr id="6" name="Dikdörtgen 5"/>
          <p:cNvSpPr/>
          <p:nvPr/>
        </p:nvSpPr>
        <p:spPr>
          <a:xfrm>
            <a:off x="392684" y="2300641"/>
            <a:ext cx="10721431" cy="369332"/>
          </a:xfrm>
          <a:prstGeom prst="rect">
            <a:avLst/>
          </a:prstGeom>
        </p:spPr>
        <p:txBody>
          <a:bodyPr wrap="square">
            <a:spAutoFit/>
          </a:bodyPr>
          <a:lstStyle/>
          <a:p>
            <a:r>
              <a:rPr lang="en-US">
                <a:latin typeface="Times New Roman" panose="02020603050405020304" pitchFamily="18" charset="0"/>
                <a:ea typeface="Calibri" panose="020F0502020204030204" pitchFamily="34" charset="0"/>
              </a:rPr>
              <a:t>Alt modul aşağıdaki gibi direct instantiation yapılabilir. Library </a:t>
            </a:r>
            <a:r>
              <a:rPr lang="en-US" smtClean="0">
                <a:latin typeface="Times New Roman" panose="02020603050405020304" pitchFamily="18" charset="0"/>
                <a:ea typeface="Calibri" panose="020F0502020204030204" pitchFamily="34" charset="0"/>
              </a:rPr>
              <a:t>intModul</a:t>
            </a:r>
            <a:r>
              <a:rPr lang="tr-TR" smtClean="0">
                <a:latin typeface="Times New Roman" panose="02020603050405020304" pitchFamily="18" charset="0"/>
                <a:ea typeface="Calibri" panose="020F0502020204030204" pitchFamily="34" charset="0"/>
              </a:rPr>
              <a:t>e</a:t>
            </a:r>
            <a:endParaRPr lang="tr-TR"/>
          </a:p>
        </p:txBody>
      </p:sp>
      <p:pic>
        <p:nvPicPr>
          <p:cNvPr id="7" name="Resim 6"/>
          <p:cNvPicPr/>
          <p:nvPr/>
        </p:nvPicPr>
        <p:blipFill>
          <a:blip r:embed="rId3">
            <a:extLst>
              <a:ext uri="{28A0092B-C50C-407E-A947-70E740481C1C}">
                <a14:useLocalDpi xmlns:a14="http://schemas.microsoft.com/office/drawing/2010/main" val="0"/>
              </a:ext>
            </a:extLst>
          </a:blip>
          <a:stretch>
            <a:fillRect/>
          </a:stretch>
        </p:blipFill>
        <p:spPr>
          <a:xfrm>
            <a:off x="1451523" y="2669973"/>
            <a:ext cx="2771775" cy="2981325"/>
          </a:xfrm>
          <a:prstGeom prst="rect">
            <a:avLst/>
          </a:prstGeom>
        </p:spPr>
      </p:pic>
    </p:spTree>
    <p:extLst>
      <p:ext uri="{BB962C8B-B14F-4D97-AF65-F5344CB8AC3E}">
        <p14:creationId xmlns:p14="http://schemas.microsoft.com/office/powerpoint/2010/main" val="22654524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217255" y="182504"/>
            <a:ext cx="3760645" cy="507831"/>
          </a:xfrm>
          <a:prstGeom prst="rect">
            <a:avLst/>
          </a:prstGeom>
        </p:spPr>
        <p:txBody>
          <a:bodyPr wrap="none">
            <a:spAutoFit/>
          </a:bodyPr>
          <a:lstStyle/>
          <a:p>
            <a:pPr>
              <a:lnSpc>
                <a:spcPct val="150000"/>
              </a:lnSpc>
              <a:spcBef>
                <a:spcPts val="1000"/>
              </a:spcBef>
              <a:spcAft>
                <a:spcPts val="120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Compilation Order for Instantiation</a:t>
            </a:r>
            <a:endParaRPr lang="tr-TR"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Dikdörtgen 4"/>
          <p:cNvSpPr/>
          <p:nvPr/>
        </p:nvSpPr>
        <p:spPr>
          <a:xfrm>
            <a:off x="217254" y="690335"/>
            <a:ext cx="11237683" cy="3308598"/>
          </a:xfrm>
          <a:prstGeom prst="rect">
            <a:avLst/>
          </a:prstGeom>
        </p:spPr>
        <p:txBody>
          <a:bodyPr wrap="square">
            <a:spAutoFit/>
          </a:bodyPr>
          <a:lstStyle/>
          <a:p>
            <a:pPr>
              <a:lnSpc>
                <a:spcPct val="150000"/>
              </a:lnSpc>
              <a:spcAft>
                <a:spcPts val="1200"/>
              </a:spcAft>
            </a:pPr>
            <a:r>
              <a:rPr lang="en-US">
                <a:latin typeface="Times New Roman" panose="02020603050405020304" pitchFamily="18" charset="0"/>
                <a:ea typeface="Calibri" panose="020F0502020204030204" pitchFamily="34" charset="0"/>
                <a:cs typeface="Times New Roman" panose="02020603050405020304" pitchFamily="18" charset="0"/>
              </a:rPr>
              <a:t>Entity(Direct) instantiation’da alt modüller top modül sentezlenmeden sentezlenmelidir. Component instantiation’da buna gerek yoktur.</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200"/>
              </a:spcAft>
            </a:pPr>
            <a:r>
              <a:rPr lang="en-US">
                <a:latin typeface="Times New Roman" panose="02020603050405020304" pitchFamily="18" charset="0"/>
                <a:ea typeface="Calibri" panose="020F0502020204030204" pitchFamily="34" charset="0"/>
                <a:cs typeface="Times New Roman" panose="02020603050405020304" pitchFamily="18" charset="0"/>
              </a:rPr>
              <a:t>If design unit B is dependent upon design unit A, then A must be compiled before B. This is a strict rule of the language and sometimes a cause of frustration. If a desin unit is changed and re-compiled, then all other design units that depend upon it must be re-compiled, whether or not they have changed. </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200"/>
              </a:spcAft>
            </a:pPr>
            <a:r>
              <a:rPr lang="en-US">
                <a:latin typeface="Times New Roman" panose="02020603050405020304" pitchFamily="18" charset="0"/>
                <a:ea typeface="Calibri" panose="020F0502020204030204" pitchFamily="34" charset="0"/>
                <a:cs typeface="Times New Roman" panose="02020603050405020304" pitchFamily="18" charset="0"/>
              </a:rPr>
              <a:t>In the diagram below, the arrows indicate the order in which the design units must be compiled where a dependency exists. </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66859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354724" y="183881"/>
            <a:ext cx="3070071" cy="388696"/>
          </a:xfrm>
          <a:prstGeom prst="rect">
            <a:avLst/>
          </a:prstGeom>
        </p:spPr>
        <p:txBody>
          <a:bodyPr wrap="none">
            <a:spAutoFit/>
          </a:bodyPr>
          <a:lstStyle/>
          <a:p>
            <a:pPr>
              <a:lnSpc>
                <a:spcPct val="107000"/>
              </a:lnSpc>
              <a:spcBef>
                <a:spcPts val="1000"/>
              </a:spcBef>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Örnek: Generic Instantiation</a:t>
            </a:r>
            <a:endParaRPr lang="tr-TR"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Resim 4"/>
          <p:cNvPicPr/>
          <p:nvPr/>
        </p:nvPicPr>
        <p:blipFill>
          <a:blip r:embed="rId2"/>
          <a:stretch>
            <a:fillRect/>
          </a:stretch>
        </p:blipFill>
        <p:spPr>
          <a:xfrm>
            <a:off x="657657" y="688657"/>
            <a:ext cx="4143375" cy="542925"/>
          </a:xfrm>
          <a:prstGeom prst="rect">
            <a:avLst/>
          </a:prstGeom>
        </p:spPr>
      </p:pic>
      <p:sp>
        <p:nvSpPr>
          <p:cNvPr id="6" name="Dikdörtgen 5"/>
          <p:cNvSpPr/>
          <p:nvPr/>
        </p:nvSpPr>
        <p:spPr>
          <a:xfrm>
            <a:off x="354723" y="1531991"/>
            <a:ext cx="10268941" cy="388696"/>
          </a:xfrm>
          <a:prstGeom prst="rect">
            <a:avLst/>
          </a:prstGeom>
        </p:spPr>
        <p:txBody>
          <a:bodyPr wrap="square">
            <a:spAutoFit/>
          </a:bodyPr>
          <a:lstStyle/>
          <a:p>
            <a:pPr>
              <a:lnSpc>
                <a:spcPct val="107000"/>
              </a:lnSpc>
              <a:spcBef>
                <a:spcPts val="1000"/>
              </a:spcBef>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ÖRNEK: Entity Instantiation ile iki ayrı modulün birbirine bağlanması – İç içe tasarımlar</a:t>
            </a:r>
            <a:endParaRPr lang="tr-TR"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Resim 6"/>
          <p:cNvPicPr/>
          <p:nvPr/>
        </p:nvPicPr>
        <p:blipFill>
          <a:blip r:embed="rId3"/>
          <a:stretch>
            <a:fillRect/>
          </a:stretch>
        </p:blipFill>
        <p:spPr>
          <a:xfrm>
            <a:off x="867332" y="2058987"/>
            <a:ext cx="5114925" cy="2124075"/>
          </a:xfrm>
          <a:prstGeom prst="rect">
            <a:avLst/>
          </a:prstGeom>
        </p:spPr>
      </p:pic>
      <p:pic>
        <p:nvPicPr>
          <p:cNvPr id="8" name="Resim 7"/>
          <p:cNvPicPr/>
          <p:nvPr/>
        </p:nvPicPr>
        <p:blipFill>
          <a:blip r:embed="rId4"/>
          <a:stretch>
            <a:fillRect/>
          </a:stretch>
        </p:blipFill>
        <p:spPr>
          <a:xfrm>
            <a:off x="6877136" y="2433868"/>
            <a:ext cx="2943225" cy="1508125"/>
          </a:xfrm>
          <a:prstGeom prst="rect">
            <a:avLst/>
          </a:prstGeom>
        </p:spPr>
      </p:pic>
    </p:spTree>
    <p:extLst>
      <p:ext uri="{BB962C8B-B14F-4D97-AF65-F5344CB8AC3E}">
        <p14:creationId xmlns:p14="http://schemas.microsoft.com/office/powerpoint/2010/main" val="18356840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441446" y="182503"/>
            <a:ext cx="1383712" cy="507831"/>
          </a:xfrm>
          <a:prstGeom prst="rect">
            <a:avLst/>
          </a:prstGeom>
        </p:spPr>
        <p:txBody>
          <a:bodyPr wrap="none">
            <a:spAutoFit/>
          </a:bodyPr>
          <a:lstStyle/>
          <a:p>
            <a:pPr>
              <a:lnSpc>
                <a:spcPct val="15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And Kapısı:</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Resim 4"/>
          <p:cNvPicPr/>
          <p:nvPr/>
        </p:nvPicPr>
        <p:blipFill>
          <a:blip r:embed="rId2"/>
          <a:stretch>
            <a:fillRect/>
          </a:stretch>
        </p:blipFill>
        <p:spPr>
          <a:xfrm>
            <a:off x="576003" y="831793"/>
            <a:ext cx="3009900" cy="2800350"/>
          </a:xfrm>
          <a:prstGeom prst="rect">
            <a:avLst/>
          </a:prstGeom>
        </p:spPr>
      </p:pic>
      <p:sp>
        <p:nvSpPr>
          <p:cNvPr id="6" name="Dikdörtgen 5"/>
          <p:cNvSpPr/>
          <p:nvPr/>
        </p:nvSpPr>
        <p:spPr>
          <a:xfrm>
            <a:off x="3937578" y="323962"/>
            <a:ext cx="2089033" cy="507831"/>
          </a:xfrm>
          <a:prstGeom prst="rect">
            <a:avLst/>
          </a:prstGeom>
        </p:spPr>
        <p:txBody>
          <a:bodyPr wrap="none">
            <a:spAutoFit/>
          </a:bodyPr>
          <a:lstStyle/>
          <a:p>
            <a:pPr>
              <a:lnSpc>
                <a:spcPct val="15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Modül :  M1 ve M2</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Resim 6"/>
          <p:cNvPicPr/>
          <p:nvPr/>
        </p:nvPicPr>
        <p:blipFill>
          <a:blip r:embed="rId3"/>
          <a:stretch>
            <a:fillRect/>
          </a:stretch>
        </p:blipFill>
        <p:spPr>
          <a:xfrm>
            <a:off x="3887585" y="831793"/>
            <a:ext cx="4010025" cy="3038475"/>
          </a:xfrm>
          <a:prstGeom prst="rect">
            <a:avLst/>
          </a:prstGeom>
        </p:spPr>
      </p:pic>
    </p:spTree>
    <p:extLst>
      <p:ext uri="{BB962C8B-B14F-4D97-AF65-F5344CB8AC3E}">
        <p14:creationId xmlns:p14="http://schemas.microsoft.com/office/powerpoint/2010/main" val="10714013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275191" y="196043"/>
            <a:ext cx="5825313" cy="507831"/>
          </a:xfrm>
          <a:prstGeom prst="rect">
            <a:avLst/>
          </a:prstGeom>
        </p:spPr>
        <p:txBody>
          <a:bodyPr wrap="none">
            <a:spAutoFit/>
          </a:bodyPr>
          <a:lstStyle/>
          <a:p>
            <a:pPr>
              <a:lnSpc>
                <a:spcPct val="15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Ana Modül:Top modül :Modüllerin birbirine bağlanması</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Resim 4"/>
          <p:cNvPicPr/>
          <p:nvPr/>
        </p:nvPicPr>
        <p:blipFill>
          <a:blip r:embed="rId2"/>
          <a:stretch>
            <a:fillRect/>
          </a:stretch>
        </p:blipFill>
        <p:spPr>
          <a:xfrm>
            <a:off x="663113" y="784773"/>
            <a:ext cx="3600450" cy="3343275"/>
          </a:xfrm>
          <a:prstGeom prst="rect">
            <a:avLst/>
          </a:prstGeom>
        </p:spPr>
      </p:pic>
      <p:pic>
        <p:nvPicPr>
          <p:cNvPr id="6" name="Resim 5"/>
          <p:cNvPicPr/>
          <p:nvPr/>
        </p:nvPicPr>
        <p:blipFill>
          <a:blip r:embed="rId3">
            <a:extLst>
              <a:ext uri="{28A0092B-C50C-407E-A947-70E740481C1C}">
                <a14:useLocalDpi xmlns:a14="http://schemas.microsoft.com/office/drawing/2010/main" val="0"/>
              </a:ext>
            </a:extLst>
          </a:blip>
          <a:stretch>
            <a:fillRect/>
          </a:stretch>
        </p:blipFill>
        <p:spPr>
          <a:xfrm>
            <a:off x="5467465" y="1809491"/>
            <a:ext cx="4582160" cy="1609725"/>
          </a:xfrm>
          <a:prstGeom prst="rect">
            <a:avLst/>
          </a:prstGeom>
        </p:spPr>
      </p:pic>
    </p:spTree>
    <p:extLst>
      <p:ext uri="{BB962C8B-B14F-4D97-AF65-F5344CB8AC3E}">
        <p14:creationId xmlns:p14="http://schemas.microsoft.com/office/powerpoint/2010/main" val="26200270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241197" y="293315"/>
            <a:ext cx="1520481" cy="369332"/>
          </a:xfrm>
          <a:prstGeom prst="rect">
            <a:avLst/>
          </a:prstGeom>
        </p:spPr>
        <p:txBody>
          <a:bodyPr wrap="none">
            <a:spAutoFit/>
          </a:bodyPr>
          <a:lstStyle/>
          <a:p>
            <a:r>
              <a:rPr lang="en-US" b="1">
                <a:latin typeface="Times New Roman" panose="02020603050405020304" pitchFamily="18" charset="0"/>
                <a:ea typeface="Calibri" panose="020F0502020204030204" pitchFamily="34" charset="0"/>
              </a:rPr>
              <a:t> GENERATE</a:t>
            </a:r>
            <a:endParaRPr lang="tr-TR" b="1"/>
          </a:p>
        </p:txBody>
      </p:sp>
      <p:sp>
        <p:nvSpPr>
          <p:cNvPr id="5" name="Dikdörtgen 4"/>
          <p:cNvSpPr/>
          <p:nvPr/>
        </p:nvSpPr>
        <p:spPr>
          <a:xfrm>
            <a:off x="400115" y="662647"/>
            <a:ext cx="5872120" cy="507831"/>
          </a:xfrm>
          <a:prstGeom prst="rect">
            <a:avLst/>
          </a:prstGeom>
        </p:spPr>
        <p:txBody>
          <a:bodyPr wrap="non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Generate statements are used to accomplish one of two goals:</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Dikdörtgen 7"/>
          <p:cNvSpPr/>
          <p:nvPr/>
        </p:nvSpPr>
        <p:spPr>
          <a:xfrm>
            <a:off x="487679" y="1170478"/>
            <a:ext cx="11324705" cy="1754326"/>
          </a:xfrm>
          <a:prstGeom prst="rect">
            <a:avLst/>
          </a:prstGeom>
        </p:spPr>
        <p:txBody>
          <a:bodyPr wrap="square">
            <a:spAutoFit/>
          </a:bodyPr>
          <a:lstStyle/>
          <a:p>
            <a:pPr marL="342900" lvl="0" indent="-342900">
              <a:lnSpc>
                <a:spcPct val="150000"/>
              </a:lnSpc>
              <a:spcAft>
                <a:spcPts val="0"/>
              </a:spcAft>
              <a:buFont typeface="+mj-lt"/>
              <a:buAutoNum type="arabicPeriod"/>
            </a:pPr>
            <a:r>
              <a:rPr lang="en-US">
                <a:latin typeface="Times New Roman" panose="02020603050405020304" pitchFamily="18" charset="0"/>
                <a:ea typeface="Calibri" panose="020F0502020204030204" pitchFamily="34" charset="0"/>
                <a:cs typeface="Times New Roman" panose="02020603050405020304" pitchFamily="18" charset="0"/>
              </a:rPr>
              <a:t>Replicating Logic in VHDL</a:t>
            </a:r>
            <a:endParaRPr lang="tr-TR">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50000"/>
              </a:lnSpc>
              <a:spcAft>
                <a:spcPts val="800"/>
              </a:spcAft>
            </a:pPr>
            <a:r>
              <a:rPr lang="en-US">
                <a:solidFill>
                  <a:srgbClr val="808080"/>
                </a:solidFill>
                <a:latin typeface="Times New Roman" panose="02020603050405020304" pitchFamily="18" charset="0"/>
                <a:ea typeface="Calibri" panose="020F0502020204030204" pitchFamily="34" charset="0"/>
                <a:cs typeface="Times New Roman" panose="02020603050405020304" pitchFamily="18" charset="0"/>
              </a:rPr>
              <a:t>The generate keyword is always used in a combinational process or logic block. It should not be driven with a clock. If the digital designer wants to create replicated or expanded logic in VHDL, the generate statement with a for loop is the way to accomplish this task. Note that a for loop only serves to expand the logic. </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Dikdörtgen 8"/>
          <p:cNvSpPr/>
          <p:nvPr/>
        </p:nvSpPr>
        <p:spPr>
          <a:xfrm>
            <a:off x="487678" y="3026182"/>
            <a:ext cx="11532525" cy="2585323"/>
          </a:xfrm>
          <a:prstGeom prst="rect">
            <a:avLst/>
          </a:prstGeom>
        </p:spPr>
        <p:txBody>
          <a:bodyPr wrap="square">
            <a:spAutoFit/>
          </a:bodyPr>
          <a:lstStyle/>
          <a:p>
            <a:pPr lvl="0">
              <a:lnSpc>
                <a:spcPct val="150000"/>
              </a:lnSpc>
              <a:spcAft>
                <a:spcPts val="0"/>
              </a:spcAft>
            </a:pPr>
            <a:r>
              <a:rPr lang="tr-TR" smtClean="0">
                <a:latin typeface="Times New Roman" panose="02020603050405020304" pitchFamily="18" charset="0"/>
                <a:ea typeface="Calibri" panose="020F0502020204030204" pitchFamily="34" charset="0"/>
                <a:cs typeface="Times New Roman" panose="02020603050405020304" pitchFamily="18" charset="0"/>
              </a:rPr>
              <a:t>2. </a:t>
            </a:r>
            <a:r>
              <a:rPr lang="en-US" smtClean="0">
                <a:latin typeface="Times New Roman" panose="02020603050405020304" pitchFamily="18" charset="0"/>
                <a:ea typeface="Calibri" panose="020F0502020204030204" pitchFamily="34" charset="0"/>
                <a:cs typeface="Times New Roman" panose="02020603050405020304" pitchFamily="18" charset="0"/>
              </a:rPr>
              <a:t>Turning </a:t>
            </a:r>
            <a:r>
              <a:rPr lang="en-US">
                <a:latin typeface="Times New Roman" panose="02020603050405020304" pitchFamily="18" charset="0"/>
                <a:ea typeface="Calibri" panose="020F0502020204030204" pitchFamily="34" charset="0"/>
                <a:cs typeface="Times New Roman" panose="02020603050405020304" pitchFamily="18" charset="0"/>
              </a:rPr>
              <a:t>on/off blocks of logic in VHDL</a:t>
            </a:r>
            <a:endParaRPr lang="tr-TR">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50000"/>
              </a:lnSpc>
              <a:spcAft>
                <a:spcPts val="800"/>
              </a:spcAft>
            </a:pPr>
            <a:r>
              <a:rPr lang="en-US">
                <a:solidFill>
                  <a:srgbClr val="808080"/>
                </a:solidFill>
                <a:latin typeface="Times New Roman" panose="02020603050405020304" pitchFamily="18" charset="0"/>
                <a:ea typeface="Calibri" panose="020F0502020204030204" pitchFamily="34" charset="0"/>
                <a:cs typeface="Times New Roman" panose="02020603050405020304" pitchFamily="18" charset="0"/>
              </a:rPr>
              <a:t>The second use case is very handy for debugging purposes, or for switching out different components without having to edit lots of configurable code. The example below turns on an entire process just by switching addorSub to 1 or 0. One interesting thing about generate statements used this way is that the same signal can be driven by multiple generate statements. The designer needs to ensure that these generate blocks are mutually exclusive, such that no two can be active at the same time. Otherwise there will be a problem with the same signal being driven by two sources.</a:t>
            </a:r>
            <a:r>
              <a:rPr lang="en-US">
                <a:latin typeface="Times New Roman" panose="02020603050405020304" pitchFamily="18" charset="0"/>
                <a:ea typeface="Calibri" panose="020F0502020204030204" pitchFamily="34" charset="0"/>
                <a:cs typeface="Times New Roman" panose="02020603050405020304" pitchFamily="18" charset="0"/>
              </a:rPr>
              <a:t> </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085994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stretch>
            <a:fillRect/>
          </a:stretch>
        </p:blipFill>
        <p:spPr>
          <a:xfrm>
            <a:off x="1783600" y="569941"/>
            <a:ext cx="7677150" cy="5086350"/>
          </a:xfrm>
          <a:prstGeom prst="rect">
            <a:avLst/>
          </a:prstGeom>
        </p:spPr>
      </p:pic>
    </p:spTree>
    <p:extLst>
      <p:ext uri="{BB962C8B-B14F-4D97-AF65-F5344CB8AC3E}">
        <p14:creationId xmlns:p14="http://schemas.microsoft.com/office/powerpoint/2010/main" val="2568738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277116" y="99376"/>
            <a:ext cx="2892780" cy="507831"/>
          </a:xfrm>
          <a:prstGeom prst="rect">
            <a:avLst/>
          </a:prstGeom>
        </p:spPr>
        <p:txBody>
          <a:bodyPr wrap="none">
            <a:spAutoFit/>
          </a:bodyPr>
          <a:lstStyle/>
          <a:p>
            <a:pPr>
              <a:lnSpc>
                <a:spcPct val="15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Replicating Logic in VHDL</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Dikdörtgen 4"/>
          <p:cNvSpPr/>
          <p:nvPr/>
        </p:nvSpPr>
        <p:spPr>
          <a:xfrm>
            <a:off x="277116" y="607207"/>
            <a:ext cx="10737248" cy="1025922"/>
          </a:xfrm>
          <a:prstGeom prst="rect">
            <a:avLst/>
          </a:prstGeom>
        </p:spPr>
        <p:txBody>
          <a:bodyPr wrap="squar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Generate ifadesi ,VHDL’de </a:t>
            </a:r>
            <a:r>
              <a:rPr lang="en-US" u="sng">
                <a:latin typeface="Times New Roman" panose="02020603050405020304" pitchFamily="18" charset="0"/>
                <a:ea typeface="Calibri" panose="020F0502020204030204" pitchFamily="34" charset="0"/>
                <a:cs typeface="Times New Roman" panose="02020603050405020304" pitchFamily="18" charset="0"/>
              </a:rPr>
              <a:t>tekrarlanan</a:t>
            </a:r>
            <a:r>
              <a:rPr lang="en-US">
                <a:latin typeface="Times New Roman" panose="02020603050405020304" pitchFamily="18" charset="0"/>
                <a:ea typeface="Calibri" panose="020F0502020204030204" pitchFamily="34" charset="0"/>
                <a:cs typeface="Times New Roman" panose="02020603050405020304" pitchFamily="18" charset="0"/>
              </a:rPr>
              <a:t> logic eşitlikler veya component örneklerinde kullanılır.</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Yani birden fazla portmap (adım) yazmak yerine for loop generate ile componentler oluşturulur.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Dikdörtgen 5"/>
          <p:cNvSpPr/>
          <p:nvPr/>
        </p:nvSpPr>
        <p:spPr>
          <a:xfrm>
            <a:off x="350944" y="1545791"/>
            <a:ext cx="1165704" cy="507831"/>
          </a:xfrm>
          <a:prstGeom prst="rect">
            <a:avLst/>
          </a:prstGeom>
        </p:spPr>
        <p:txBody>
          <a:bodyPr wrap="none">
            <a:spAutoFit/>
          </a:bodyPr>
          <a:lstStyle/>
          <a:p>
            <a:pPr>
              <a:lnSpc>
                <a:spcPct val="15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ÖRNEK: </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Resim 6"/>
          <p:cNvPicPr/>
          <p:nvPr/>
        </p:nvPicPr>
        <p:blipFill>
          <a:blip r:embed="rId2"/>
          <a:stretch>
            <a:fillRect/>
          </a:stretch>
        </p:blipFill>
        <p:spPr>
          <a:xfrm>
            <a:off x="2921499" y="4857230"/>
            <a:ext cx="5760720" cy="1419225"/>
          </a:xfrm>
          <a:prstGeom prst="rect">
            <a:avLst/>
          </a:prstGeom>
        </p:spPr>
      </p:pic>
      <p:pic>
        <p:nvPicPr>
          <p:cNvPr id="8" name="Resim 7"/>
          <p:cNvPicPr/>
          <p:nvPr/>
        </p:nvPicPr>
        <p:blipFill>
          <a:blip r:embed="rId3"/>
          <a:stretch>
            <a:fillRect/>
          </a:stretch>
        </p:blipFill>
        <p:spPr>
          <a:xfrm>
            <a:off x="3430645" y="2053622"/>
            <a:ext cx="4067175" cy="2552700"/>
          </a:xfrm>
          <a:prstGeom prst="rect">
            <a:avLst/>
          </a:prstGeom>
        </p:spPr>
      </p:pic>
    </p:spTree>
    <p:extLst>
      <p:ext uri="{BB962C8B-B14F-4D97-AF65-F5344CB8AC3E}">
        <p14:creationId xmlns:p14="http://schemas.microsoft.com/office/powerpoint/2010/main" val="14155314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p:txBody>
          <a:bodyPr/>
          <a:lstStyle/>
          <a:p>
            <a:r>
              <a:rPr lang="tr-TR" smtClean="0"/>
              <a:t>Components</a:t>
            </a:r>
            <a:endParaRPr lang="tr-TR"/>
          </a:p>
        </p:txBody>
      </p:sp>
      <p:sp>
        <p:nvSpPr>
          <p:cNvPr id="3" name="Unvan 2"/>
          <p:cNvSpPr>
            <a:spLocks noGrp="1"/>
          </p:cNvSpPr>
          <p:nvPr>
            <p:ph type="title"/>
          </p:nvPr>
        </p:nvSpPr>
        <p:spPr/>
        <p:txBody>
          <a:bodyPr/>
          <a:lstStyle/>
          <a:p>
            <a:r>
              <a:rPr lang="tr-TR" smtClean="0"/>
              <a:t>Ders 11</a:t>
            </a:r>
            <a:endParaRPr lang="tr-TR"/>
          </a:p>
        </p:txBody>
      </p:sp>
    </p:spTree>
    <p:extLst>
      <p:ext uri="{BB962C8B-B14F-4D97-AF65-F5344CB8AC3E}">
        <p14:creationId xmlns:p14="http://schemas.microsoft.com/office/powerpoint/2010/main" val="21472130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346363" y="279508"/>
            <a:ext cx="9637221" cy="369332"/>
          </a:xfrm>
          <a:prstGeom prst="rect">
            <a:avLst/>
          </a:prstGeom>
        </p:spPr>
        <p:txBody>
          <a:bodyPr wrap="square">
            <a:spAutoFit/>
          </a:bodyPr>
          <a:lstStyle/>
          <a:p>
            <a:r>
              <a:rPr lang="en-US" b="1">
                <a:latin typeface="Times New Roman" panose="02020603050405020304" pitchFamily="18" charset="0"/>
                <a:ea typeface="Calibri" panose="020F0502020204030204" pitchFamily="34" charset="0"/>
              </a:rPr>
              <a:t>COMPONENT – PORT MAP KULLANIMI-ENTITY INSTANTIATION</a:t>
            </a:r>
            <a:endParaRPr lang="tr-TR" b="1"/>
          </a:p>
        </p:txBody>
      </p:sp>
      <p:sp>
        <p:nvSpPr>
          <p:cNvPr id="5" name="Dikdörtgen 4"/>
          <p:cNvSpPr/>
          <p:nvPr/>
        </p:nvSpPr>
        <p:spPr>
          <a:xfrm>
            <a:off x="504304" y="767418"/>
            <a:ext cx="10950633" cy="1200329"/>
          </a:xfrm>
          <a:prstGeom prst="rect">
            <a:avLst/>
          </a:prstGeom>
        </p:spPr>
        <p:txBody>
          <a:bodyPr wrap="square">
            <a:spAutoFit/>
          </a:bodyPr>
          <a:lstStyle/>
          <a:p>
            <a:r>
              <a:rPr lang="en-US">
                <a:latin typeface="Times New Roman" panose="02020603050405020304" pitchFamily="18" charset="0"/>
                <a:ea typeface="Calibri" panose="020F0502020204030204" pitchFamily="34" charset="0"/>
              </a:rPr>
              <a:t>VHDL varlığında bir kaynak kod dosyası altında alt devre (component) olarak tanımlanabilir.Giriş , çıkış portlarından oluşan bileşenlerin tanımı component tanımlamaya uygun olarak yapılmalıdır. Bu tanımlama , ana kod içerisinde tanımlama bölgesinde (Architecture ile Begin arasında) veya package içerisinde tanımlanabilmektedir. </a:t>
            </a:r>
            <a:r>
              <a:rPr lang="en-US" u="sng">
                <a:latin typeface="Times New Roman" panose="02020603050405020304" pitchFamily="18" charset="0"/>
                <a:ea typeface="Calibri" panose="020F0502020204030204" pitchFamily="34" charset="0"/>
              </a:rPr>
              <a:t>Bu tanımlamaların işlendiği </a:t>
            </a:r>
            <a:r>
              <a:rPr lang="en-US" u="sng"/>
              <a:t>sıra önemlidir</a:t>
            </a:r>
            <a:endParaRPr lang="tr-TR"/>
          </a:p>
        </p:txBody>
      </p:sp>
      <p:sp>
        <p:nvSpPr>
          <p:cNvPr id="7" name="Dikdörtgen 6"/>
          <p:cNvSpPr/>
          <p:nvPr/>
        </p:nvSpPr>
        <p:spPr>
          <a:xfrm>
            <a:off x="795251" y="2086325"/>
            <a:ext cx="6096000" cy="2170146"/>
          </a:xfrm>
          <a:prstGeom prst="rect">
            <a:avLst/>
          </a:prstGeom>
        </p:spPr>
        <p:txBody>
          <a:bodyPr>
            <a:spAutoFit/>
          </a:bodyPr>
          <a:lstStyle/>
          <a:p>
            <a:pPr>
              <a:lnSpc>
                <a:spcPct val="150000"/>
              </a:lnSpc>
              <a:spcAft>
                <a:spcPts val="800"/>
              </a:spcAft>
            </a:pPr>
            <a:r>
              <a:rPr lang="en-US" sz="1100" b="1">
                <a:latin typeface="Times New Roman" panose="02020603050405020304" pitchFamily="18" charset="0"/>
                <a:ea typeface="Calibri" panose="020F0502020204030204" pitchFamily="34" charset="0"/>
                <a:cs typeface="Times New Roman" panose="02020603050405020304" pitchFamily="18" charset="0"/>
              </a:rPr>
              <a:t>NOT :</a:t>
            </a:r>
            <a:r>
              <a:rPr lang="en-US" sz="1100">
                <a:latin typeface="Times New Roman" panose="02020603050405020304" pitchFamily="18" charset="0"/>
                <a:ea typeface="Calibri" panose="020F0502020204030204" pitchFamily="34" charset="0"/>
                <a:cs typeface="Times New Roman" panose="02020603050405020304" pitchFamily="18" charset="0"/>
              </a:rPr>
              <a:t> Componentleri birbirine bağlarken ana kodda signal tanımlanmalıdır.</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sz="1100" b="1">
                <a:latin typeface="Times New Roman" panose="02020603050405020304" pitchFamily="18" charset="0"/>
                <a:ea typeface="Calibri" panose="020F0502020204030204" pitchFamily="34" charset="0"/>
                <a:cs typeface="Times New Roman" panose="02020603050405020304" pitchFamily="18" charset="0"/>
              </a:rPr>
              <a:t>NOT:</a:t>
            </a:r>
            <a:r>
              <a:rPr lang="en-US" sz="1100">
                <a:latin typeface="Times New Roman" panose="02020603050405020304" pitchFamily="18" charset="0"/>
                <a:ea typeface="Calibri" panose="020F0502020204030204" pitchFamily="34" charset="0"/>
                <a:cs typeface="Times New Roman" panose="02020603050405020304" pitchFamily="18" charset="0"/>
              </a:rPr>
              <a:t> In this type of systems ,it is best way to describe each component first, then assemble them to make the large system. </a:t>
            </a:r>
            <a:r>
              <a:rPr lang="en-US" sz="110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Top design shall include components.</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100" b="1">
                <a:latin typeface="Times New Roman" panose="02020603050405020304" pitchFamily="18" charset="0"/>
                <a:ea typeface="Calibri" panose="020F0502020204030204" pitchFamily="34" charset="0"/>
                <a:cs typeface="Times New Roman" panose="02020603050405020304" pitchFamily="18" charset="0"/>
              </a:rPr>
              <a:t>NOT</a:t>
            </a:r>
            <a:r>
              <a:rPr lang="en-US" sz="1100">
                <a:latin typeface="Times New Roman" panose="02020603050405020304" pitchFamily="18" charset="0"/>
                <a:ea typeface="Calibri" panose="020F0502020204030204" pitchFamily="34" charset="0"/>
                <a:cs typeface="Times New Roman" panose="02020603050405020304" pitchFamily="18" charset="0"/>
              </a:rPr>
              <a:t>: Component Syntax is ;</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100">
                <a:latin typeface="Times New Roman" panose="02020603050405020304" pitchFamily="18" charset="0"/>
                <a:ea typeface="Calibri" panose="020F0502020204030204" pitchFamily="34" charset="0"/>
                <a:cs typeface="Times New Roman" panose="02020603050405020304" pitchFamily="18" charset="0"/>
              </a:rPr>
              <a:t>	Component identifier</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100">
                <a:latin typeface="Times New Roman" panose="02020603050405020304" pitchFamily="18" charset="0"/>
                <a:ea typeface="Calibri" panose="020F0502020204030204" pitchFamily="34" charset="0"/>
                <a:cs typeface="Times New Roman" panose="02020603050405020304" pitchFamily="18" charset="0"/>
              </a:rPr>
              <a:t>Ports</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100">
                <a:latin typeface="Times New Roman" panose="02020603050405020304" pitchFamily="18" charset="0"/>
                <a:ea typeface="Calibri" panose="020F0502020204030204" pitchFamily="34" charset="0"/>
                <a:cs typeface="Times New Roman" panose="02020603050405020304" pitchFamily="18" charset="0"/>
              </a:rPr>
              <a:t>Generic</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100">
                <a:latin typeface="Times New Roman" panose="02020603050405020304" pitchFamily="18" charset="0"/>
                <a:ea typeface="Calibri" panose="020F0502020204030204" pitchFamily="34" charset="0"/>
                <a:cs typeface="Times New Roman" panose="02020603050405020304" pitchFamily="18" charset="0"/>
              </a:rPr>
              <a:t>End component;</a:t>
            </a:r>
            <a:endParaRPr lang="tr-TR" sz="11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065228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5"/>
          <p:cNvSpPr/>
          <p:nvPr/>
        </p:nvSpPr>
        <p:spPr>
          <a:xfrm>
            <a:off x="580266" y="249005"/>
            <a:ext cx="1338828" cy="458074"/>
          </a:xfrm>
          <a:prstGeom prst="rect">
            <a:avLst/>
          </a:prstGeom>
        </p:spPr>
        <p:txBody>
          <a:bodyPr wrap="none">
            <a:spAutoFit/>
          </a:bodyPr>
          <a:lstStyle/>
          <a:p>
            <a:pPr>
              <a:lnSpc>
                <a:spcPct val="15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ÖRNEK </a:t>
            </a:r>
            <a:r>
              <a:rPr lang="tr-TR" b="1" smtClean="0">
                <a:latin typeface="Times New Roman" panose="02020603050405020304" pitchFamily="18" charset="0"/>
                <a:ea typeface="Calibri" panose="020F0502020204030204" pitchFamily="34" charset="0"/>
                <a:cs typeface="Times New Roman" panose="02020603050405020304" pitchFamily="18" charset="0"/>
              </a:rPr>
              <a:t>1</a:t>
            </a:r>
            <a:r>
              <a:rPr lang="en-US" b="1" smtClean="0">
                <a:latin typeface="Times New Roman" panose="02020603050405020304" pitchFamily="18" charset="0"/>
                <a:ea typeface="Calibri" panose="020F0502020204030204" pitchFamily="34" charset="0"/>
                <a:cs typeface="Times New Roman" panose="02020603050405020304" pitchFamily="18" charset="0"/>
              </a:rPr>
              <a:t>: </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Resim 7"/>
          <p:cNvPicPr/>
          <p:nvPr/>
        </p:nvPicPr>
        <p:blipFill>
          <a:blip r:embed="rId2"/>
          <a:stretch>
            <a:fillRect/>
          </a:stretch>
        </p:blipFill>
        <p:spPr>
          <a:xfrm>
            <a:off x="580266" y="786504"/>
            <a:ext cx="3028950" cy="912495"/>
          </a:xfrm>
          <a:prstGeom prst="rect">
            <a:avLst/>
          </a:prstGeom>
        </p:spPr>
      </p:pic>
      <p:sp>
        <p:nvSpPr>
          <p:cNvPr id="7" name="Dikdörtgen 6"/>
          <p:cNvSpPr/>
          <p:nvPr/>
        </p:nvSpPr>
        <p:spPr>
          <a:xfrm>
            <a:off x="580266" y="1881046"/>
            <a:ext cx="3935693" cy="369332"/>
          </a:xfrm>
          <a:prstGeom prst="rect">
            <a:avLst/>
          </a:prstGeom>
        </p:spPr>
        <p:txBody>
          <a:bodyPr wrap="none">
            <a:spAutoFit/>
          </a:bodyPr>
          <a:lstStyle/>
          <a:p>
            <a:r>
              <a:rPr lang="en-US">
                <a:latin typeface="Times New Roman" panose="02020603050405020304" pitchFamily="18" charset="0"/>
                <a:ea typeface="Calibri" panose="020F0502020204030204" pitchFamily="34" charset="0"/>
              </a:rPr>
              <a:t>Kapı için bir component oluşturalım.	 </a:t>
            </a:r>
            <a:endParaRPr lang="tr-TR"/>
          </a:p>
        </p:txBody>
      </p:sp>
      <p:pic>
        <p:nvPicPr>
          <p:cNvPr id="10" name="Resim 9"/>
          <p:cNvPicPr/>
          <p:nvPr/>
        </p:nvPicPr>
        <p:blipFill>
          <a:blip r:embed="rId3">
            <a:extLst>
              <a:ext uri="{28A0092B-C50C-407E-A947-70E740481C1C}">
                <a14:useLocalDpi xmlns:a14="http://schemas.microsoft.com/office/drawing/2010/main" val="0"/>
              </a:ext>
            </a:extLst>
          </a:blip>
          <a:stretch>
            <a:fillRect/>
          </a:stretch>
        </p:blipFill>
        <p:spPr>
          <a:xfrm>
            <a:off x="796030" y="2495434"/>
            <a:ext cx="2752725" cy="2199640"/>
          </a:xfrm>
          <a:prstGeom prst="rect">
            <a:avLst/>
          </a:prstGeom>
        </p:spPr>
      </p:pic>
      <p:sp>
        <p:nvSpPr>
          <p:cNvPr id="9" name="Dikdörtgen 8"/>
          <p:cNvSpPr/>
          <p:nvPr/>
        </p:nvSpPr>
        <p:spPr>
          <a:xfrm>
            <a:off x="5139777" y="522413"/>
            <a:ext cx="3162982" cy="369332"/>
          </a:xfrm>
          <a:prstGeom prst="rect">
            <a:avLst/>
          </a:prstGeom>
        </p:spPr>
        <p:txBody>
          <a:bodyPr wrap="none">
            <a:spAutoFit/>
          </a:bodyPr>
          <a:lstStyle/>
          <a:p>
            <a:r>
              <a:rPr lang="en-US">
                <a:latin typeface="Times New Roman" panose="02020603050405020304" pitchFamily="18" charset="0"/>
                <a:ea typeface="Calibri" panose="020F0502020204030204" pitchFamily="34" charset="0"/>
              </a:rPr>
              <a:t>Top level dosyamızı oluşturalım</a:t>
            </a:r>
            <a:endParaRPr lang="tr-TR"/>
          </a:p>
        </p:txBody>
      </p:sp>
      <p:pic>
        <p:nvPicPr>
          <p:cNvPr id="12" name="Resim 11"/>
          <p:cNvPicPr/>
          <p:nvPr/>
        </p:nvPicPr>
        <p:blipFill>
          <a:blip r:embed="rId4">
            <a:extLst>
              <a:ext uri="{28A0092B-C50C-407E-A947-70E740481C1C}">
                <a14:useLocalDpi xmlns:a14="http://schemas.microsoft.com/office/drawing/2010/main" val="0"/>
              </a:ext>
            </a:extLst>
          </a:blip>
          <a:stretch>
            <a:fillRect/>
          </a:stretch>
        </p:blipFill>
        <p:spPr>
          <a:xfrm>
            <a:off x="5231217" y="1049773"/>
            <a:ext cx="5686425" cy="4542155"/>
          </a:xfrm>
          <a:prstGeom prst="rect">
            <a:avLst/>
          </a:prstGeom>
        </p:spPr>
      </p:pic>
    </p:spTree>
    <p:extLst>
      <p:ext uri="{BB962C8B-B14F-4D97-AF65-F5344CB8AC3E}">
        <p14:creationId xmlns:p14="http://schemas.microsoft.com/office/powerpoint/2010/main" val="19528087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504304" y="231097"/>
            <a:ext cx="11291455" cy="1025922"/>
          </a:xfrm>
          <a:prstGeom prst="rect">
            <a:avLst/>
          </a:prstGeom>
        </p:spPr>
        <p:txBody>
          <a:bodyPr wrap="square">
            <a:spAutoFit/>
          </a:bodyPr>
          <a:lstStyle/>
          <a:p>
            <a:pPr>
              <a:lnSpc>
                <a:spcPct val="15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ÖRNEK </a:t>
            </a:r>
            <a:r>
              <a:rPr lang="tr-TR" b="1" smtClean="0">
                <a:latin typeface="Times New Roman" panose="02020603050405020304" pitchFamily="18" charset="0"/>
                <a:ea typeface="Calibri" panose="020F0502020204030204" pitchFamily="34" charset="0"/>
                <a:cs typeface="Times New Roman" panose="02020603050405020304" pitchFamily="18" charset="0"/>
              </a:rPr>
              <a:t>2</a:t>
            </a:r>
            <a:r>
              <a:rPr lang="en-US" b="1" smtClean="0">
                <a:latin typeface="Times New Roman" panose="02020603050405020304" pitchFamily="18" charset="0"/>
                <a:ea typeface="Calibri" panose="020F0502020204030204" pitchFamily="34" charset="0"/>
                <a:cs typeface="Times New Roman" panose="02020603050405020304" pitchFamily="18" charset="0"/>
              </a:rPr>
              <a:t>: </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Aşağıdaki kod , component kodudur.Bir sonraki sayfada bu component’in bir arada kullanıldığı ana kod bulunmaktadır.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Resim 4"/>
          <p:cNvPicPr/>
          <p:nvPr/>
        </p:nvPicPr>
        <p:blipFill>
          <a:blip r:embed="rId2">
            <a:extLst>
              <a:ext uri="{28A0092B-C50C-407E-A947-70E740481C1C}">
                <a14:useLocalDpi xmlns:a14="http://schemas.microsoft.com/office/drawing/2010/main" val="0"/>
              </a:ext>
            </a:extLst>
          </a:blip>
          <a:stretch>
            <a:fillRect/>
          </a:stretch>
        </p:blipFill>
        <p:spPr>
          <a:xfrm>
            <a:off x="930996" y="1732598"/>
            <a:ext cx="3862705" cy="3209925"/>
          </a:xfrm>
          <a:prstGeom prst="rect">
            <a:avLst/>
          </a:prstGeom>
        </p:spPr>
      </p:pic>
      <p:pic>
        <p:nvPicPr>
          <p:cNvPr id="6" name="Resim 5"/>
          <p:cNvPicPr>
            <a:picLocks noChangeAspect="1"/>
          </p:cNvPicPr>
          <p:nvPr/>
        </p:nvPicPr>
        <p:blipFill>
          <a:blip r:embed="rId3"/>
          <a:stretch>
            <a:fillRect/>
          </a:stretch>
        </p:blipFill>
        <p:spPr>
          <a:xfrm>
            <a:off x="5782454" y="1547812"/>
            <a:ext cx="4600575" cy="3762375"/>
          </a:xfrm>
          <a:prstGeom prst="rect">
            <a:avLst/>
          </a:prstGeom>
        </p:spPr>
      </p:pic>
    </p:spTree>
    <p:extLst>
      <p:ext uri="{BB962C8B-B14F-4D97-AF65-F5344CB8AC3E}">
        <p14:creationId xmlns:p14="http://schemas.microsoft.com/office/powerpoint/2010/main" val="3294622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p:nvPr/>
        </p:nvPicPr>
        <p:blipFill>
          <a:blip r:embed="rId2"/>
          <a:stretch>
            <a:fillRect/>
          </a:stretch>
        </p:blipFill>
        <p:spPr>
          <a:xfrm>
            <a:off x="548900" y="0"/>
            <a:ext cx="3856846" cy="4242954"/>
          </a:xfrm>
          <a:prstGeom prst="rect">
            <a:avLst/>
          </a:prstGeom>
        </p:spPr>
      </p:pic>
      <p:pic>
        <p:nvPicPr>
          <p:cNvPr id="6" name="Resim 5"/>
          <p:cNvPicPr/>
          <p:nvPr/>
        </p:nvPicPr>
        <p:blipFill>
          <a:blip r:embed="rId3"/>
          <a:stretch>
            <a:fillRect/>
          </a:stretch>
        </p:blipFill>
        <p:spPr>
          <a:xfrm>
            <a:off x="848619" y="4242954"/>
            <a:ext cx="6089015" cy="1769110"/>
          </a:xfrm>
          <a:prstGeom prst="rect">
            <a:avLst/>
          </a:prstGeom>
        </p:spPr>
      </p:pic>
    </p:spTree>
    <p:extLst>
      <p:ext uri="{BB962C8B-B14F-4D97-AF65-F5344CB8AC3E}">
        <p14:creationId xmlns:p14="http://schemas.microsoft.com/office/powerpoint/2010/main" val="41555894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263236" y="189769"/>
            <a:ext cx="11274830" cy="2255874"/>
          </a:xfrm>
          <a:prstGeom prst="rect">
            <a:avLst/>
          </a:prstGeom>
        </p:spPr>
        <p:txBody>
          <a:bodyPr wrap="square">
            <a:spAutoFit/>
          </a:bodyPr>
          <a:lstStyle/>
          <a:p>
            <a:pPr>
              <a:lnSpc>
                <a:spcPct val="107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Generic Port Map Example</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Component declaration’da sayı girmeye gerek yoktur. İlk satırda dataSize: integer := 7 olarak girilmiştir. Bu sayı default value olarak geçer. Kullanılmayabilir.</a:t>
            </a:r>
            <a:endParaRPr lang="tr-TR">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anose="05050102010706020507" pitchFamily="18" charset="2"/>
              <a:buChar char=""/>
            </a:pPr>
            <a:r>
              <a:rPr lang="en-US">
                <a:latin typeface="Times New Roman" panose="02020603050405020304" pitchFamily="18" charset="0"/>
                <a:ea typeface="Calibri" panose="020F0502020204030204" pitchFamily="34" charset="0"/>
                <a:cs typeface="Times New Roman" panose="02020603050405020304" pitchFamily="18" charset="0"/>
              </a:rPr>
              <a:t>Component Declaration’da generic define ettikten sonra noktalı virgül (semicolon) konulurken generic map sonrasında konulmaz.</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Resim 5"/>
          <p:cNvPicPr/>
          <p:nvPr/>
        </p:nvPicPr>
        <p:blipFill>
          <a:blip r:embed="rId2"/>
          <a:stretch>
            <a:fillRect/>
          </a:stretch>
        </p:blipFill>
        <p:spPr>
          <a:xfrm>
            <a:off x="944188" y="2563004"/>
            <a:ext cx="3886200" cy="2962275"/>
          </a:xfrm>
          <a:prstGeom prst="rect">
            <a:avLst/>
          </a:prstGeom>
        </p:spPr>
      </p:pic>
    </p:spTree>
    <p:extLst>
      <p:ext uri="{BB962C8B-B14F-4D97-AF65-F5344CB8AC3E}">
        <p14:creationId xmlns:p14="http://schemas.microsoft.com/office/powerpoint/2010/main" val="42397163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246632" y="276691"/>
            <a:ext cx="3961405" cy="369332"/>
          </a:xfrm>
          <a:prstGeom prst="rect">
            <a:avLst/>
          </a:prstGeom>
        </p:spPr>
        <p:txBody>
          <a:bodyPr wrap="none">
            <a:spAutoFit/>
          </a:bodyPr>
          <a:lstStyle/>
          <a:p>
            <a:r>
              <a:rPr lang="en-US" b="1" smtClean="0">
                <a:latin typeface="Times New Roman" panose="02020603050405020304" pitchFamily="18" charset="0"/>
                <a:ea typeface="Calibri" panose="020F0502020204030204" pitchFamily="34" charset="0"/>
              </a:rPr>
              <a:t>2</a:t>
            </a:r>
            <a:r>
              <a:rPr lang="tr-TR" b="1" smtClean="0">
                <a:latin typeface="Times New Roman" panose="02020603050405020304" pitchFamily="18" charset="0"/>
                <a:ea typeface="Calibri" panose="020F0502020204030204" pitchFamily="34" charset="0"/>
              </a:rPr>
              <a:t>.</a:t>
            </a:r>
            <a:r>
              <a:rPr lang="en-US" b="1" smtClean="0">
                <a:latin typeface="Times New Roman" panose="02020603050405020304" pitchFamily="18" charset="0"/>
                <a:ea typeface="Calibri" panose="020F0502020204030204" pitchFamily="34" charset="0"/>
              </a:rPr>
              <a:t> </a:t>
            </a:r>
            <a:r>
              <a:rPr lang="en-US" b="1">
                <a:latin typeface="Times New Roman" panose="02020603050405020304" pitchFamily="18" charset="0"/>
                <a:ea typeface="Calibri" panose="020F0502020204030204" pitchFamily="34" charset="0"/>
              </a:rPr>
              <a:t>ENTITY(Direct) INSTANTIATION</a:t>
            </a:r>
            <a:endParaRPr lang="tr-TR" b="1"/>
          </a:p>
        </p:txBody>
      </p:sp>
      <p:sp>
        <p:nvSpPr>
          <p:cNvPr id="5" name="Dikdörtgen 4"/>
          <p:cNvSpPr/>
          <p:nvPr/>
        </p:nvSpPr>
        <p:spPr>
          <a:xfrm>
            <a:off x="246632" y="646023"/>
            <a:ext cx="11574066" cy="1754326"/>
          </a:xfrm>
          <a:prstGeom prst="rect">
            <a:avLst/>
          </a:prstGeom>
        </p:spPr>
        <p:txBody>
          <a:bodyPr wrap="squar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The disadvantage with the older port mapping methods was that, you needed to copy your component declaration in your main modules. This can result in larger code size. With entity instantiation(direct) method you can save some extra length in the code.  Let me show this method using the old fulladder-halfadder module. We are going to implement the following block diagram in VHDL. Remember to give the inputs and outputs in the same order.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Resim 5"/>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990107" y="2610198"/>
            <a:ext cx="2818018" cy="1156680"/>
          </a:xfrm>
          <a:prstGeom prst="rect">
            <a:avLst/>
          </a:prstGeom>
        </p:spPr>
      </p:pic>
    </p:spTree>
    <p:extLst>
      <p:ext uri="{BB962C8B-B14F-4D97-AF65-F5344CB8AC3E}">
        <p14:creationId xmlns:p14="http://schemas.microsoft.com/office/powerpoint/2010/main" val="34794810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p:nvPr/>
        </p:nvPicPr>
        <p:blipFill>
          <a:blip r:embed="rId2">
            <a:extLst>
              <a:ext uri="{28A0092B-C50C-407E-A947-70E740481C1C}">
                <a14:useLocalDpi xmlns:a14="http://schemas.microsoft.com/office/drawing/2010/main" val="0"/>
              </a:ext>
            </a:extLst>
          </a:blip>
          <a:stretch>
            <a:fillRect/>
          </a:stretch>
        </p:blipFill>
        <p:spPr>
          <a:xfrm>
            <a:off x="892146" y="521624"/>
            <a:ext cx="2809875" cy="2971800"/>
          </a:xfrm>
          <a:prstGeom prst="rect">
            <a:avLst/>
          </a:prstGeom>
        </p:spPr>
      </p:pic>
      <p:pic>
        <p:nvPicPr>
          <p:cNvPr id="5" name="Resim 4"/>
          <p:cNvPicPr/>
          <p:nvPr/>
        </p:nvPicPr>
        <p:blipFill>
          <a:blip r:embed="rId3">
            <a:extLst>
              <a:ext uri="{28A0092B-C50C-407E-A947-70E740481C1C}">
                <a14:useLocalDpi xmlns:a14="http://schemas.microsoft.com/office/drawing/2010/main" val="0"/>
              </a:ext>
            </a:extLst>
          </a:blip>
          <a:stretch>
            <a:fillRect/>
          </a:stretch>
        </p:blipFill>
        <p:spPr>
          <a:xfrm>
            <a:off x="5076479" y="288868"/>
            <a:ext cx="4133850" cy="3781425"/>
          </a:xfrm>
          <a:prstGeom prst="rect">
            <a:avLst/>
          </a:prstGeom>
        </p:spPr>
      </p:pic>
      <p:sp>
        <p:nvSpPr>
          <p:cNvPr id="6" name="Metin Kutusu 314"/>
          <p:cNvSpPr txBox="1"/>
          <p:nvPr/>
        </p:nvSpPr>
        <p:spPr>
          <a:xfrm>
            <a:off x="5206970" y="4304174"/>
            <a:ext cx="2409825" cy="942975"/>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tr-TR" sz="1100">
                <a:effectLst/>
                <a:latin typeface="Times New Roman" panose="02020603050405020304" pitchFamily="18" charset="0"/>
                <a:ea typeface="Calibri" panose="020F0502020204030204" pitchFamily="34" charset="0"/>
                <a:cs typeface="Times New Roman" panose="02020603050405020304" pitchFamily="18" charset="0"/>
              </a:rPr>
              <a:t>Architecture ismi de entity sonrasına yazılabilir. Birden fazla architecture olabilir. </a:t>
            </a:r>
          </a:p>
          <a:p>
            <a:pPr>
              <a:lnSpc>
                <a:spcPct val="107000"/>
              </a:lnSpc>
              <a:spcAft>
                <a:spcPts val="0"/>
              </a:spcAft>
            </a:pPr>
            <a:r>
              <a:rPr lang="tr-TR" sz="1000">
                <a:solidFill>
                  <a:srgbClr val="800000"/>
                </a:solidFill>
                <a:effectLst/>
                <a:latin typeface="Courier New" panose="02070309020205020404" pitchFamily="49" charset="0"/>
                <a:ea typeface="Times New Roman" panose="02020603050405020304" pitchFamily="18" charset="0"/>
                <a:cs typeface="Times New Roman" panose="02020603050405020304" pitchFamily="18" charset="0"/>
              </a:rPr>
              <a:t>work</a:t>
            </a:r>
            <a:r>
              <a:rPr lang="tr-TR" sz="1000" b="1">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tr-TR" sz="9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tr-TR"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halfadder</a:t>
            </a:r>
            <a:r>
              <a:rPr lang="tr-TR" sz="1000" b="1">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tr-TR" sz="100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Behavioral</a:t>
            </a:r>
            <a:r>
              <a:rPr lang="tr-TR" sz="1000" b="1">
                <a:solidFill>
                  <a:srgbClr val="00008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tr-TR" sz="1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tr-TR" sz="1100">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7" name="Resim 6"/>
          <p:cNvPicPr/>
          <p:nvPr/>
        </p:nvPicPr>
        <p:blipFill>
          <a:blip r:embed="rId4">
            <a:extLst>
              <a:ext uri="{28A0092B-C50C-407E-A947-70E740481C1C}">
                <a14:useLocalDpi xmlns:a14="http://schemas.microsoft.com/office/drawing/2010/main" val="0"/>
              </a:ext>
            </a:extLst>
          </a:blip>
          <a:stretch>
            <a:fillRect/>
          </a:stretch>
        </p:blipFill>
        <p:spPr>
          <a:xfrm>
            <a:off x="5146098" y="5356428"/>
            <a:ext cx="2647950" cy="866775"/>
          </a:xfrm>
          <a:prstGeom prst="rect">
            <a:avLst/>
          </a:prstGeom>
        </p:spPr>
      </p:pic>
    </p:spTree>
    <p:extLst>
      <p:ext uri="{BB962C8B-B14F-4D97-AF65-F5344CB8AC3E}">
        <p14:creationId xmlns:p14="http://schemas.microsoft.com/office/powerpoint/2010/main" val="35744280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1869</TotalTime>
  <Words>708</Words>
  <Application>Microsoft Office PowerPoint</Application>
  <PresentationFormat>Geniş ekran</PresentationFormat>
  <Paragraphs>52</Paragraphs>
  <Slides>19</Slides>
  <Notes>1</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19</vt:i4>
      </vt:variant>
    </vt:vector>
  </HeadingPairs>
  <TitlesOfParts>
    <vt:vector size="27" baseType="lpstr">
      <vt:lpstr>Arial</vt:lpstr>
      <vt:lpstr>Calibri</vt:lpstr>
      <vt:lpstr>Calibri Light</vt:lpstr>
      <vt:lpstr>Courier New</vt:lpstr>
      <vt:lpstr>Informal Roman</vt:lpstr>
      <vt:lpstr>Symbol</vt:lpstr>
      <vt:lpstr>Times New Roman</vt:lpstr>
      <vt:lpstr>Office Teması</vt:lpstr>
      <vt:lpstr>PowerPoint Sunusu</vt:lpstr>
      <vt:lpstr>Ders 11</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NouS/TncTR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Fatih Ilig</dc:creator>
  <cp:lastModifiedBy>Fatih Ilig</cp:lastModifiedBy>
  <cp:revision>146</cp:revision>
  <dcterms:created xsi:type="dcterms:W3CDTF">2021-10-07T19:14:53Z</dcterms:created>
  <dcterms:modified xsi:type="dcterms:W3CDTF">2021-11-23T20:28:11Z</dcterms:modified>
</cp:coreProperties>
</file>